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Impact" panose="020B0806030902050204" pitchFamily="34" charset="0"/>
      <p:regular r:id="rId7"/>
    </p:embeddedFont>
    <p:embeddedFont>
      <p:font typeface="Oswald" pitchFamily="2" charset="77"/>
      <p:regular r:id="rId8"/>
      <p:bold r:id="rId9"/>
    </p:embeddedFont>
    <p:embeddedFont>
      <p:font typeface="Roboto Mono" pitchFamily="49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6F2B10-7434-EF23-1077-60A3EAC6B65A}" v="482" dt="2021-08-18T12:27:47.475"/>
    <p1510:client id="{71B69BB1-1DAB-0D94-A3E9-83B2B0AB6EAB}" v="1216" dt="2021-08-13T21:03:56.054"/>
    <p1510:client id="{A36D2DE2-E25F-87A3-97B6-D4EA4E6EBD3B}" v="265" dt="2021-08-18T19:33:14.394"/>
  </p1510:revLst>
</p1510:revInfo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>
      <p:cViewPr varScale="1">
        <p:scale>
          <a:sx n="72" d="100"/>
          <a:sy n="72" d="100"/>
        </p:scale>
        <p:origin x="3104" y="2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goodbuddies-inc.blogspot.com/2012/03/cupboard-person-of-week.html" TargetMode="Externa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1014875" y="378550"/>
            <a:ext cx="5517900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2600" dirty="0">
                <a:latin typeface="Impact"/>
                <a:ea typeface="Impact"/>
                <a:cs typeface="Impact"/>
                <a:sym typeface="Impact"/>
              </a:rPr>
              <a:t>We are SUPERheroes!</a:t>
            </a:r>
            <a:br>
              <a:rPr lang="en" sz="2600" dirty="0">
                <a:latin typeface="Roboto Mono"/>
                <a:ea typeface="Roboto Mono"/>
                <a:cs typeface="Impact"/>
              </a:rPr>
            </a:br>
            <a:r>
              <a:rPr lang="en" sz="1400">
                <a:latin typeface="Oswald"/>
                <a:ea typeface="Roboto Mono"/>
                <a:cs typeface="Impact"/>
              </a:rPr>
              <a:t>Students Using their Powers to Engage in Reading!</a:t>
            </a:r>
            <a:endParaRPr lang="en" sz="1800">
              <a:latin typeface="Impact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Kindergarten Newsletter – </a:t>
            </a:r>
            <a:r>
              <a:rPr lang="en">
                <a:latin typeface="Comfortaa"/>
                <a:ea typeface="Comfortaa"/>
                <a:cs typeface="Comfortaa"/>
                <a:sym typeface="Comfortaa"/>
              </a:rPr>
              <a:t>September 6-10,</a:t>
            </a:r>
            <a:r>
              <a:rPr lang="en"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en">
                <a:latin typeface="Comfortaa"/>
                <a:ea typeface="Comfortaa"/>
                <a:cs typeface="Comfortaa"/>
                <a:sym typeface="Comfortaa"/>
              </a:rPr>
              <a:t>2021</a:t>
            </a:r>
            <a:endParaRPr sz="1400" b="0" i="0" u="none" strike="noStrike" cap="none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59" name="Google Shape;59;p1"/>
          <p:cNvGraphicFramePr/>
          <p:nvPr>
            <p:extLst>
              <p:ext uri="{D42A27DB-BD31-4B8C-83A1-F6EECF244321}">
                <p14:modId xmlns:p14="http://schemas.microsoft.com/office/powerpoint/2010/main" val="1263772488"/>
              </p:ext>
            </p:extLst>
          </p:nvPr>
        </p:nvGraphicFramePr>
        <p:xfrm>
          <a:off x="266700" y="1353538"/>
          <a:ext cx="3458675" cy="200872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33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IMPORTANT </a:t>
                      </a: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EVENTS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148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Breakfast ends at 7:25! 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Be here early!</a:t>
                      </a:r>
                      <a:endParaRPr lang="en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9/6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9/9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No school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Progress Reports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277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The EXPERT in anything was once a BEGINNER!</a:t>
                      </a:r>
                      <a:endParaRPr sz="10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2273416849"/>
              </p:ext>
            </p:extLst>
          </p:nvPr>
        </p:nvGraphicFramePr>
        <p:xfrm>
          <a:off x="3803200" y="1345924"/>
          <a:ext cx="3676650" cy="16961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Practice Sight Words List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2340672269"/>
              </p:ext>
            </p:extLst>
          </p:nvPr>
        </p:nvGraphicFramePr>
        <p:xfrm>
          <a:off x="267176" y="3510721"/>
          <a:ext cx="3458675" cy="242878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147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04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3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-US" sz="1400" u="none" strike="noStrike" cap="none">
                          <a:latin typeface="Comfortaa"/>
                        </a:rPr>
                        <a:t>Module 1.3 test</a:t>
                      </a:r>
                    </a:p>
                    <a:p>
                      <a:pPr marL="285750" marR="0" lvl="3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endParaRPr lang="en-US" sz="1400" u="none" strike="noStrike" cap="none" dirty="0">
                        <a:latin typeface="Comfortaa"/>
                      </a:endParaRPr>
                    </a:p>
                    <a:p>
                      <a:pPr marL="0" marR="0" lvl="3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None/>
                      </a:pPr>
                      <a:endParaRPr lang="en-US" sz="1400" u="none" strike="noStrike" cap="none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005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" sz="1400" u="none" strike="noStrike" cap="none">
                          <a:latin typeface="Comfortaa"/>
                        </a:rPr>
                        <a:t>Math Lesson 4-5 test</a:t>
                      </a:r>
                      <a:endParaRPr lang="en" sz="1400" u="none" strike="noStrike" cap="none" dirty="0">
                        <a:latin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185280943"/>
              </p:ext>
            </p:extLst>
          </p:nvPr>
        </p:nvGraphicFramePr>
        <p:xfrm>
          <a:off x="3803200" y="3293912"/>
          <a:ext cx="3676650" cy="265965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632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GOOGLE CLASSROOM</a:t>
                      </a:r>
                      <a:endParaRPr sz="16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00">
                <a:tc rowSpan="4"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Make sure your child is able to access their teacher’s Google Classroom page. If you need help, contact the teacher. </a:t>
                      </a:r>
                      <a:endParaRPr b="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0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0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2625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340820518"/>
              </p:ext>
            </p:extLst>
          </p:nvPr>
        </p:nvGraphicFramePr>
        <p:xfrm>
          <a:off x="267176" y="6219686"/>
          <a:ext cx="3458675" cy="146298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93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8252">
                <a:tc gridSpan="2">
                  <a:txBody>
                    <a:bodyPr/>
                    <a:lstStyle/>
                    <a:p>
                      <a:pPr marL="1397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None/>
                      </a:pP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Drawing 1,2,3,4,5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Counting 1,2,3,4,5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Writing  1,2,3,4,5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2526155422"/>
              </p:ext>
            </p:extLst>
          </p:nvPr>
        </p:nvGraphicFramePr>
        <p:xfrm>
          <a:off x="3777652" y="6136455"/>
          <a:ext cx="3676650" cy="302821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37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84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labeled and sealed.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300" baseline="300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If your child is absent, please send an excuse labeled </a:t>
                      </a:r>
                      <a:r>
                        <a:rPr lang="en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wi</a:t>
                      </a:r>
                      <a:r>
                        <a:rPr lang="en-US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the following information: Child’s name, date of absence, teacher’s name, and reason for absence.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/>
          <p:nvPr/>
        </p:nvSpPr>
        <p:spPr>
          <a:xfrm>
            <a:off x="3104275" y="84980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6707738" y="9235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6094500" y="558288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3925113" y="9339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2025397" y="221175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6094500" y="89774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325175" y="87472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39274" y="4837092"/>
            <a:ext cx="1187002" cy="118700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34995"/>
              </p:ext>
            </p:extLst>
          </p:nvPr>
        </p:nvGraphicFramePr>
        <p:xfrm>
          <a:off x="266685" y="7797899"/>
          <a:ext cx="3458675" cy="107856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39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SCHOOL SAFETY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651875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Be sure your child wears a mask to school DAILY!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01055019-5E82-401A-ABB1-50664EBB5D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45477" y="120184"/>
            <a:ext cx="1530392" cy="1155544"/>
          </a:xfrm>
          <a:prstGeom prst="rect">
            <a:avLst/>
          </a:prstGeom>
        </p:spPr>
      </p:pic>
      <p:pic>
        <p:nvPicPr>
          <p:cNvPr id="6" name="Picture 6" descr="Super Heroes Power · Free image on Pixabay">
            <a:extLst>
              <a:ext uri="{FF2B5EF4-FFF2-40B4-BE49-F238E27FC236}">
                <a16:creationId xmlns:a16="http://schemas.microsoft.com/office/drawing/2014/main" id="{DE74EA82-2E04-471D-8913-0467C15EFC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114" y="8822690"/>
            <a:ext cx="2743199" cy="1271195"/>
          </a:xfrm>
          <a:prstGeom prst="rect">
            <a:avLst/>
          </a:prstGeom>
        </p:spPr>
      </p:pic>
      <p:pic>
        <p:nvPicPr>
          <p:cNvPr id="7" name="Picture 7" descr="Pow Comic Book - Free image on Pixabay">
            <a:extLst>
              <a:ext uri="{FF2B5EF4-FFF2-40B4-BE49-F238E27FC236}">
                <a16:creationId xmlns:a16="http://schemas.microsoft.com/office/drawing/2014/main" id="{CB1880D7-252E-43C6-AA68-50C4FC4B67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40274" y="9023177"/>
            <a:ext cx="1334779" cy="10398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9" y="576075"/>
            <a:ext cx="3922200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>
                <a:latin typeface="Oswald"/>
                <a:ea typeface="Oswald"/>
                <a:cs typeface="Oswald"/>
                <a:sym typeface="Oswald"/>
              </a:rPr>
              <a:t>Module 1,  Week 3: </a:t>
            </a:r>
            <a:r>
              <a:rPr lang="en" sz="2000">
                <a:latin typeface="Oswald"/>
                <a:ea typeface="Oswald"/>
                <a:cs typeface="Oswald"/>
                <a:sym typeface="Oswald"/>
              </a:rPr>
              <a:t>Curious about </a:t>
            </a:r>
            <a:r>
              <a:rPr lang="en" sz="2000" dirty="0">
                <a:latin typeface="Oswald"/>
                <a:ea typeface="Oswald"/>
                <a:cs typeface="Oswald"/>
                <a:sym typeface="Oswald"/>
              </a:rPr>
              <a:t>Kindergarten!</a:t>
            </a:r>
            <a:endParaRPr lang="en" sz="2000" dirty="0">
              <a:latin typeface="Oswald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683774601"/>
              </p:ext>
            </p:extLst>
          </p:nvPr>
        </p:nvGraphicFramePr>
        <p:xfrm>
          <a:off x="224250" y="2467447"/>
          <a:ext cx="2240200" cy="11316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5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PHONICS 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00"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>
                          <a:latin typeface="Comfortaa"/>
                          <a:ea typeface="Comfortaa"/>
                          <a:cs typeface="Comfortaa"/>
                        </a:rPr>
                        <a:t>Introduce Letters:</a:t>
                      </a:r>
                      <a:endParaRPr lang="en" sz="1400" b="1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>
                          <a:latin typeface="Comfortaa"/>
                          <a:ea typeface="Comfortaa"/>
                          <a:cs typeface="Comfortaa"/>
                        </a:rPr>
                        <a:t>Qq-Zz</a:t>
                      </a:r>
                      <a:endParaRPr lang="en" sz="14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3250292400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What will I discover in Kindergarten?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2840007923"/>
              </p:ext>
            </p:extLst>
          </p:nvPr>
        </p:nvGraphicFramePr>
        <p:xfrm>
          <a:off x="224238" y="3704049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9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0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>
                          <a:latin typeface="Comfortaa"/>
                        </a:rPr>
                        <a:t>the</a:t>
                      </a: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-US">
                          <a:latin typeface="Comfortaa"/>
                        </a:rPr>
                        <a:t>A</a:t>
                      </a: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-US">
                          <a:latin typeface="Comfortaa"/>
                        </a:rPr>
                        <a:t>see</a:t>
                      </a:r>
                      <a:endParaRPr lang="en-US" dirty="0">
                        <a:latin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976689800"/>
              </p:ext>
            </p:extLst>
          </p:nvPr>
        </p:nvGraphicFramePr>
        <p:xfrm>
          <a:off x="2564074" y="4552299"/>
          <a:ext cx="4943425" cy="216381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47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00">
                <a:tc rowSpan="4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 </a:t>
                      </a:r>
                      <a:r>
                        <a:rPr lang="en" sz="1400" b="1" u="none" strike="noStrike" cap="non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discover, dream, partners</a:t>
                      </a:r>
                      <a:endParaRPr lang="en" sz="1400" b="1" u="none" strike="noStrike" cap="non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clue, mistake, puzzled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1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2398315029"/>
              </p:ext>
            </p:extLst>
          </p:nvPr>
        </p:nvGraphicFramePr>
        <p:xfrm>
          <a:off x="2564075" y="2467448"/>
          <a:ext cx="4943425" cy="189114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56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61"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Genre: </a:t>
                      </a: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Fiction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Parts of a Book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647261550"/>
              </p:ext>
            </p:extLst>
          </p:nvPr>
        </p:nvGraphicFramePr>
        <p:xfrm>
          <a:off x="194310" y="5077791"/>
          <a:ext cx="2240200" cy="16763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35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414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Letters a</a:t>
                      </a:r>
                      <a:r>
                        <a:rPr lang="en-US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nd</a:t>
                      </a:r>
                      <a:r>
                        <a:rPr lang="en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sounds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Aa-Ff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Gg-Pp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Qq-Zz</a:t>
                      </a:r>
                      <a:endParaRPr lang="en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95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2222583293"/>
              </p:ext>
            </p:extLst>
          </p:nvPr>
        </p:nvGraphicFramePr>
        <p:xfrm>
          <a:off x="194310" y="6511234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0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92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First Name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Letters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Opinions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891665107"/>
              </p:ext>
            </p:extLst>
          </p:nvPr>
        </p:nvGraphicFramePr>
        <p:xfrm>
          <a:off x="224238" y="7844266"/>
          <a:ext cx="2240200" cy="149346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9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0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Identify Rhymes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Identify words in a sentence</a:t>
                      </a:r>
                      <a:endParaRPr lang="en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2867688864"/>
              </p:ext>
            </p:extLst>
          </p:nvPr>
        </p:nvGraphicFramePr>
        <p:xfrm>
          <a:off x="2564074" y="6909811"/>
          <a:ext cx="4956226" cy="235006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56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608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3979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*Spelling words will begin </a:t>
                      </a: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in the 2nd nine weeks.</a:t>
                      </a:r>
                      <a:endParaRPr lang="en-US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MINDSET: </a:t>
            </a:r>
            <a:r>
              <a:rPr lang="en"/>
              <a:t>Curiosity</a:t>
            </a:r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281</Words>
  <Application>Microsoft Macintosh PowerPoint</Application>
  <PresentationFormat>Custom</PresentationFormat>
  <Paragraphs>69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Comfortaa</vt:lpstr>
      <vt:lpstr>Roboto Mono</vt:lpstr>
      <vt:lpstr>Oswald</vt:lpstr>
      <vt:lpstr>Arial</vt:lpstr>
      <vt:lpstr>Wingdings</vt:lpstr>
      <vt:lpstr>Impact</vt:lpstr>
      <vt:lpstr>Simple Light</vt:lpstr>
      <vt:lpstr>We are SUPERheroes! Students Using their Powers to Engage in Reading!</vt:lpstr>
      <vt:lpstr>Module 1,  Week 3: Curious about Kindergarten!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Shirley, Martha</cp:lastModifiedBy>
  <cp:revision>215</cp:revision>
  <cp:lastPrinted>2020-10-08T13:21:33Z</cp:lastPrinted>
  <dcterms:modified xsi:type="dcterms:W3CDTF">2021-08-27T14:18:12Z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